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19"/>
  </p:notes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91" r:id="rId9"/>
    <p:sldId id="267" r:id="rId10"/>
    <p:sldId id="268" r:id="rId11"/>
    <p:sldId id="292" r:id="rId12"/>
    <p:sldId id="269" r:id="rId13"/>
    <p:sldId id="270" r:id="rId14"/>
    <p:sldId id="271" r:id="rId15"/>
    <p:sldId id="272" r:id="rId16"/>
    <p:sldId id="293" r:id="rId17"/>
    <p:sldId id="29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78"/>
    <p:restoredTop sz="86122"/>
  </p:normalViewPr>
  <p:slideViewPr>
    <p:cSldViewPr snapToGrid="0">
      <p:cViewPr varScale="1">
        <p:scale>
          <a:sx n="109" d="100"/>
          <a:sy n="109" d="100"/>
        </p:scale>
        <p:origin x="11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gif>
</file>

<file path=ppt/media/image17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8/22/24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33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38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Communicating with Data – Basic Charts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484295" y="701861"/>
            <a:ext cx="7818755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dirty="0"/>
              <a:t>Shows the </a:t>
            </a:r>
            <a:r>
              <a:rPr b="1" dirty="0"/>
              <a:t>trend </a:t>
            </a:r>
            <a:r>
              <a:rPr lang="en-US" b="1" dirty="0"/>
              <a:t>of </a:t>
            </a:r>
            <a:r>
              <a:rPr b="1" dirty="0"/>
              <a:t>one </a:t>
            </a:r>
            <a:r>
              <a:rPr lang="en-US" b="1" dirty="0"/>
              <a:t>quantitative </a:t>
            </a:r>
            <a:r>
              <a:rPr b="1" dirty="0"/>
              <a:t>variable</a:t>
            </a:r>
            <a:r>
              <a:rPr dirty="0"/>
              <a:t>, often </a:t>
            </a:r>
            <a:r>
              <a:rPr b="1" dirty="0"/>
              <a:t>over time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1D9B2F3-0476-B5F6-8A19-75323C38C740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85" dirty="0"/>
              <a:t>Line</a:t>
            </a:r>
            <a:r>
              <a:rPr lang="en-US" spc="-175" dirty="0"/>
              <a:t> </a:t>
            </a:r>
            <a:r>
              <a:rPr lang="en-US" spc="-75" dirty="0"/>
              <a:t>chart</a:t>
            </a:r>
            <a:endParaRPr lang="en-US" b="1" dirty="0"/>
          </a:p>
        </p:txBody>
      </p:sp>
      <p:pic>
        <p:nvPicPr>
          <p:cNvPr id="1026" name="Picture 2" descr="ggplot2 line plot - R software and data visualization">
            <a:extLst>
              <a:ext uri="{FF2B5EF4-FFF2-40B4-BE49-F238E27FC236}">
                <a16:creationId xmlns:a16="http://schemas.microsoft.com/office/drawing/2014/main" id="{BAE366AF-CDB3-FFB1-EA7D-65EE36321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062" y="1758585"/>
            <a:ext cx="4601183" cy="460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484295" y="701861"/>
            <a:ext cx="7818755" cy="1515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dirty="0"/>
              <a:t>Multiple lines </a:t>
            </a:r>
            <a:r>
              <a:rPr lang="en-US" dirty="0"/>
              <a:t>allow </a:t>
            </a:r>
            <a:r>
              <a:rPr lang="en-US" b="1" dirty="0"/>
              <a:t>comparison of trends</a:t>
            </a:r>
            <a:endParaRPr lang="en-US" dirty="0"/>
          </a:p>
          <a:p>
            <a:r>
              <a:rPr lang="en-US" dirty="0"/>
              <a:t>C</a:t>
            </a:r>
            <a:r>
              <a:rPr dirty="0"/>
              <a:t>an show </a:t>
            </a:r>
            <a:r>
              <a:rPr lang="en-US" dirty="0"/>
              <a:t>one quantitative variable across groups</a:t>
            </a:r>
            <a:r>
              <a:rPr dirty="0"/>
              <a:t>, or </a:t>
            </a:r>
            <a:r>
              <a:rPr lang="en-US" dirty="0"/>
              <a:t>multiple quantitative variables (if they have the same scale)</a:t>
            </a:r>
            <a:endParaRPr dirty="0"/>
          </a:p>
          <a:p>
            <a:r>
              <a:rPr dirty="0"/>
              <a:t>Highlights “position switches”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23387" y="2684586"/>
            <a:ext cx="5940569" cy="37301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1D9B2F3-0476-B5F6-8A19-75323C38C740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85" dirty="0"/>
              <a:t>Line</a:t>
            </a:r>
            <a:r>
              <a:rPr lang="en-US" spc="-175" dirty="0"/>
              <a:t> </a:t>
            </a:r>
            <a:r>
              <a:rPr lang="en-US" spc="-75" dirty="0"/>
              <a:t>chart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3105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791565" y="797170"/>
            <a:ext cx="5546713" cy="5598855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546123" y="3617192"/>
            <a:ext cx="2470274" cy="282007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D76CCD7-A557-7E47-0B1A-8A3BBC67CBE6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90" dirty="0"/>
              <a:t>Multiple</a:t>
            </a:r>
            <a:r>
              <a:rPr lang="en-US" spc="-180" dirty="0"/>
              <a:t> </a:t>
            </a:r>
            <a:r>
              <a:rPr lang="en-US" spc="-95" dirty="0"/>
              <a:t>variables:</a:t>
            </a:r>
            <a:r>
              <a:rPr lang="en-US" spc="-175" dirty="0"/>
              <a:t> </a:t>
            </a:r>
            <a:r>
              <a:rPr lang="en-US" spc="-85" dirty="0"/>
              <a:t>line</a:t>
            </a:r>
            <a:r>
              <a:rPr lang="en-US" spc="-180" dirty="0"/>
              <a:t> </a:t>
            </a:r>
            <a:r>
              <a:rPr lang="en-US" spc="-95" dirty="0"/>
              <a:t>chart</a:t>
            </a:r>
            <a:r>
              <a:rPr lang="en-US" spc="-175" dirty="0"/>
              <a:t> </a:t>
            </a:r>
            <a:r>
              <a:rPr lang="en-US" spc="-90" dirty="0"/>
              <a:t>matrix?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7A5FFD49-EEE1-0DB5-0B03-AED7F123BA34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105" dirty="0"/>
              <a:t>Parallel Coordinates Plot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C1C6452-B181-2202-8AD6-99DCCB2D9B11}"/>
              </a:ext>
            </a:extLst>
          </p:cNvPr>
          <p:cNvSpPr txBox="1"/>
          <p:nvPr/>
        </p:nvSpPr>
        <p:spPr>
          <a:xfrm>
            <a:off x="3660531" y="690046"/>
            <a:ext cx="8278550" cy="25750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Supports (pairwise) </a:t>
            </a:r>
            <a:r>
              <a:rPr lang="en-US" b="1" dirty="0"/>
              <a:t>comparison of a collection of quantitative variables</a:t>
            </a:r>
          </a:p>
          <a:p>
            <a:r>
              <a:rPr lang="en-US" dirty="0"/>
              <a:t>Each axis represents one variable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may have different scales, typically you normalize them </a:t>
            </a:r>
          </a:p>
          <a:p>
            <a:r>
              <a:rPr lang="en-US" dirty="0"/>
              <a:t>Each line represents one observation (connecting the associated values along each axis)</a:t>
            </a:r>
          </a:p>
          <a:p>
            <a:r>
              <a:rPr lang="en-US" dirty="0"/>
              <a:t>Axis order matters!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86D1E5-91B2-2B70-B816-AA7234F5B2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6021" y="3265110"/>
            <a:ext cx="5662247" cy="3774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31A70C7-C051-E68B-3654-24A32A7EADD9}"/>
              </a:ext>
            </a:extLst>
          </p:cNvPr>
          <p:cNvSpPr txBox="1"/>
          <p:nvPr/>
        </p:nvSpPr>
        <p:spPr>
          <a:xfrm>
            <a:off x="9451727" y="6167954"/>
            <a:ext cx="36282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www.data</a:t>
            </a:r>
            <a:r>
              <a:rPr lang="en-US" dirty="0"/>
              <a:t>-to-</a:t>
            </a:r>
            <a:r>
              <a:rPr lang="en-US" dirty="0" err="1"/>
              <a:t>viz.com</a:t>
            </a:r>
            <a:r>
              <a:rPr lang="en-US" dirty="0"/>
              <a:t>/graph/</a:t>
            </a:r>
            <a:r>
              <a:rPr lang="en-US" dirty="0" err="1"/>
              <a:t>parallel.html</a:t>
            </a:r>
            <a:endParaRPr lang="en-US" dirty="0"/>
          </a:p>
        </p:txBody>
      </p:sp>
      <p:pic>
        <p:nvPicPr>
          <p:cNvPr id="2052" name="Picture 4" descr="parallel coordinates">
            <a:extLst>
              <a:ext uri="{FF2B5EF4-FFF2-40B4-BE49-F238E27FC236}">
                <a16:creationId xmlns:a16="http://schemas.microsoft.com/office/drawing/2014/main" id="{A06E5E38-97B2-2169-BFAE-2F7B8A6AB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131" y="3265110"/>
            <a:ext cx="7543800" cy="363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E185ADB3-3E53-DA37-6718-C8CBB70230AD}"/>
              </a:ext>
            </a:extLst>
          </p:cNvPr>
          <p:cNvSpPr txBox="1"/>
          <p:nvPr/>
        </p:nvSpPr>
        <p:spPr>
          <a:xfrm>
            <a:off x="11007970" y="4136862"/>
            <a:ext cx="118403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visflow.org</a:t>
            </a:r>
            <a:r>
              <a:rPr lang="en-US" dirty="0"/>
              <a:t>/node/visualization/parallel-</a:t>
            </a:r>
            <a:r>
              <a:rPr lang="en-US" dirty="0" err="1"/>
              <a:t>coordinates.html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507739" y="690138"/>
            <a:ext cx="7629183" cy="1897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Shows </a:t>
            </a:r>
            <a:r>
              <a:rPr lang="en-US" b="1" dirty="0"/>
              <a:t>graph data</a:t>
            </a:r>
          </a:p>
          <a:p>
            <a:r>
              <a:rPr dirty="0"/>
              <a:t>Useful for showing the </a:t>
            </a:r>
            <a:r>
              <a:rPr b="1" dirty="0"/>
              <a:t>relationships between entities</a:t>
            </a:r>
          </a:p>
          <a:p>
            <a:r>
              <a:rPr dirty="0"/>
              <a:t>Can use color, size, etc. to encode additional information</a:t>
            </a:r>
          </a:p>
          <a:p>
            <a:r>
              <a:rPr dirty="0"/>
              <a:t>Caveat: network diagrams quickly become hairballs for large, dense data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72571" y="2291861"/>
            <a:ext cx="8229600" cy="437083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2F9A2AC-FC67-2776-320E-DAC8ED9297A7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100" dirty="0"/>
              <a:t>Network</a:t>
            </a:r>
            <a:endParaRPr lang="en-US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545841" y="709676"/>
            <a:ext cx="7909559" cy="1897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Shows </a:t>
            </a:r>
            <a:r>
              <a:rPr lang="en-US" b="1" dirty="0"/>
              <a:t>geographic (spatial) data </a:t>
            </a:r>
          </a:p>
          <a:p>
            <a:r>
              <a:rPr dirty="0"/>
              <a:t>Useful for analysis with a strong geographic component</a:t>
            </a:r>
          </a:p>
          <a:p>
            <a:r>
              <a:rPr dirty="0"/>
              <a:t>Filled maps (choropleth) vs. points</a:t>
            </a:r>
          </a:p>
          <a:p>
            <a:r>
              <a:rPr dirty="0"/>
              <a:t>Remember: color scale comparisons are harder for humans than size comparisons!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06245" y="2594807"/>
            <a:ext cx="7301539" cy="388374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A4B5F76-0DF0-8AC8-086F-85D847313F67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55" dirty="0"/>
              <a:t>Map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545841" y="709676"/>
            <a:ext cx="7909559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Remember to map the correct data to your visual channels </a:t>
            </a:r>
            <a:endParaRPr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A4B5F76-0DF0-8AC8-086F-85D847313F67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55" dirty="0"/>
              <a:t>Map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BF5C660-1CAE-35D8-5C07-7D7C229A6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0620" y="1347724"/>
            <a:ext cx="7620000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map of the united states&#10;&#10;Description automatically generated">
            <a:extLst>
              <a:ext uri="{FF2B5EF4-FFF2-40B4-BE49-F238E27FC236}">
                <a16:creationId xmlns:a16="http://schemas.microsoft.com/office/drawing/2014/main" id="{1529430A-6C5B-960D-C8FE-02C8951AC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320" y="1123837"/>
            <a:ext cx="6507480" cy="543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8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545841" y="709676"/>
            <a:ext cx="7909559" cy="152862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Open the instructions for lab 2 from the course website</a:t>
            </a:r>
          </a:p>
          <a:p>
            <a:r>
              <a:rPr lang="en-US" dirty="0"/>
              <a:t>Find a partner and get started on it!</a:t>
            </a:r>
          </a:p>
          <a:p>
            <a:endParaRPr lang="en-US" dirty="0"/>
          </a:p>
          <a:p>
            <a:r>
              <a:rPr lang="en-US" dirty="0"/>
              <a:t>Submit what you have at the end of class </a:t>
            </a:r>
            <a:r>
              <a:rPr lang="en-US"/>
              <a:t>for credit!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A4B5F76-0DF0-8AC8-086F-85D847313F67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55" dirty="0"/>
              <a:t>Lab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698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A sampling of visualization techniques</a:t>
            </a:r>
          </a:p>
          <a:p>
            <a:pPr>
              <a:lnSpc>
                <a:spcPct val="100000"/>
              </a:lnSpc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Tableau Live Demo</a:t>
            </a:r>
          </a:p>
          <a:p>
            <a:pPr>
              <a:lnSpc>
                <a:spcPct val="100000"/>
              </a:lnSpc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Lab 2: Building charts in Tableau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519464" y="772199"/>
            <a:ext cx="7617459" cy="18594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4965" indent="-342265">
              <a:spcBef>
                <a:spcPts val="100"/>
              </a:spcBef>
              <a:buChar char="•"/>
              <a:tabLst>
                <a:tab pos="354965" algn="l"/>
              </a:tabLst>
            </a:pP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Used</a:t>
            </a:r>
            <a:r>
              <a:rPr sz="2400" spc="-7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lang="en-US" sz="2400" spc="-7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to show</a:t>
            </a:r>
            <a:r>
              <a:rPr sz="2400" spc="-5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lang="en-US" sz="2400" b="1" spc="-5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quantitative </a:t>
            </a:r>
            <a:r>
              <a:rPr sz="2400" b="1" spc="-1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variable</a:t>
            </a:r>
            <a:r>
              <a:rPr lang="en-US" sz="2400" b="1" spc="-1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X categorical variable</a:t>
            </a:r>
            <a:endParaRPr sz="2400" b="1" dirty="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marL="354965" indent="-342265">
              <a:buChar char="•"/>
              <a:tabLst>
                <a:tab pos="354965" algn="l"/>
              </a:tabLst>
            </a:pPr>
            <a:r>
              <a:rPr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Compares</a:t>
            </a:r>
            <a:r>
              <a:rPr sz="2400" spc="-7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quantitative</a:t>
            </a:r>
            <a:r>
              <a:rPr sz="2400" b="1" spc="-6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values</a:t>
            </a:r>
            <a:r>
              <a:rPr sz="2400" spc="-7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for</a:t>
            </a:r>
            <a:r>
              <a:rPr sz="2400" spc="-7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different</a:t>
            </a:r>
            <a:r>
              <a:rPr sz="2400" spc="-7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spc="-1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categories</a:t>
            </a:r>
            <a:endParaRPr sz="2400" dirty="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marL="354965" indent="-342265">
              <a:buChar char="•"/>
              <a:tabLst>
                <a:tab pos="354965" algn="l"/>
              </a:tabLst>
            </a:pP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Highlights</a:t>
            </a:r>
            <a:r>
              <a:rPr sz="2400" spc="-7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relative</a:t>
            </a:r>
            <a:r>
              <a:rPr sz="2400" b="1" spc="-7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b="1" spc="-1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amounts</a:t>
            </a:r>
            <a:endParaRPr sz="2400" dirty="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  <a:p>
            <a:pPr marL="354965" indent="-342265">
              <a:buChar char="•"/>
              <a:tabLst>
                <a:tab pos="354965" algn="l"/>
              </a:tabLst>
            </a:pPr>
            <a:r>
              <a:rPr sz="2400" spc="-1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Grouped/stacked</a:t>
            </a:r>
            <a:r>
              <a:rPr sz="2400" spc="-4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bars</a:t>
            </a:r>
            <a:r>
              <a:rPr sz="2400" spc="-4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can</a:t>
            </a:r>
            <a:r>
              <a:rPr sz="2400" spc="-3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break</a:t>
            </a:r>
            <a:r>
              <a:rPr sz="2400" spc="-4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each</a:t>
            </a:r>
            <a:r>
              <a:rPr sz="2400" spc="-3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category</a:t>
            </a:r>
            <a:r>
              <a:rPr sz="2400" b="1" spc="-3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into</a:t>
            </a:r>
            <a:r>
              <a:rPr sz="2400" spc="-4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 </a:t>
            </a:r>
            <a:r>
              <a:rPr sz="2400" spc="-10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sub-groups</a:t>
            </a:r>
            <a:endParaRPr sz="2400" dirty="0">
              <a:solidFill>
                <a:schemeClr val="tx1">
                  <a:lumMod val="75000"/>
                  <a:lumOff val="25000"/>
                </a:schemeClr>
              </a:solidFill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20309" y="2743201"/>
            <a:ext cx="6009645" cy="37301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16FD8ED-9A72-ABAD-8B8E-28D0D4DAC7FB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70" dirty="0"/>
              <a:t>Bar</a:t>
            </a:r>
            <a:r>
              <a:rPr lang="en-US" spc="-200" dirty="0"/>
              <a:t> </a:t>
            </a:r>
            <a:r>
              <a:rPr lang="en-US" spc="-75" dirty="0"/>
              <a:t>chart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578078" y="748753"/>
            <a:ext cx="7570568" cy="22801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Used for </a:t>
            </a:r>
            <a:r>
              <a:rPr lang="en-US" b="1" dirty="0"/>
              <a:t>one </a:t>
            </a:r>
            <a:r>
              <a:rPr lang="en-US" sz="2400" b="1" spc="-5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quantitative</a:t>
            </a:r>
            <a:r>
              <a:rPr lang="en-US" b="1" dirty="0"/>
              <a:t> variable</a:t>
            </a:r>
          </a:p>
          <a:p>
            <a:r>
              <a:rPr dirty="0"/>
              <a:t>Looks like a bar chart… but the x-axis </a:t>
            </a:r>
            <a:r>
              <a:rPr lang="en-US" dirty="0"/>
              <a:t>consists of equal size ranges (bins) for the quantitative variable</a:t>
            </a:r>
            <a:endParaRPr dirty="0"/>
          </a:p>
          <a:p>
            <a:r>
              <a:rPr dirty="0"/>
              <a:t>Y-axis shows count or relative frequency</a:t>
            </a:r>
          </a:p>
          <a:p>
            <a:r>
              <a:rPr dirty="0"/>
              <a:t>Highlights </a:t>
            </a:r>
            <a:r>
              <a:rPr b="1" dirty="0"/>
              <a:t>distribution</a:t>
            </a:r>
          </a:p>
          <a:p>
            <a:r>
              <a:rPr dirty="0"/>
              <a:t>Note: bin size makes a big difference!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358539" y="3028864"/>
            <a:ext cx="6009645" cy="37301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98A07FA-C36E-C89A-CC47-770F4864E1D0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90" dirty="0"/>
              <a:t>Histogram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DC8255-ED4F-F271-CA7E-D27EB3DCE3D8}"/>
              </a:ext>
            </a:extLst>
          </p:cNvPr>
          <p:cNvSpPr/>
          <p:nvPr/>
        </p:nvSpPr>
        <p:spPr>
          <a:xfrm>
            <a:off x="4654062" y="6389077"/>
            <a:ext cx="5714122" cy="1406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CCDD619-D5C3-017A-C3BE-AE1CB5525618}"/>
              </a:ext>
            </a:extLst>
          </p:cNvPr>
          <p:cNvCxnSpPr/>
          <p:nvPr/>
        </p:nvCxnSpPr>
        <p:spPr>
          <a:xfrm>
            <a:off x="4700954" y="6248400"/>
            <a:ext cx="566723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1EAE9D5-14A9-3C68-2FA0-309F5AB02E73}"/>
              </a:ext>
            </a:extLst>
          </p:cNvPr>
          <p:cNvSpPr txBox="1"/>
          <p:nvPr/>
        </p:nvSpPr>
        <p:spPr>
          <a:xfrm rot="2467414">
            <a:off x="4848671" y="6511073"/>
            <a:ext cx="1324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10-14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3C886-EBD0-02CE-0CFF-02991D8B54FA}"/>
              </a:ext>
            </a:extLst>
          </p:cNvPr>
          <p:cNvSpPr txBox="1"/>
          <p:nvPr/>
        </p:nvSpPr>
        <p:spPr>
          <a:xfrm rot="2467414">
            <a:off x="5416181" y="6546243"/>
            <a:ext cx="1324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15-19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1BB636-CFCB-558A-B1DC-C2DA7EB75DC7}"/>
              </a:ext>
            </a:extLst>
          </p:cNvPr>
          <p:cNvSpPr txBox="1"/>
          <p:nvPr/>
        </p:nvSpPr>
        <p:spPr>
          <a:xfrm rot="2467414">
            <a:off x="5969595" y="6522677"/>
            <a:ext cx="1324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20-24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02B33E-79A8-3D3E-6E8E-D8F3F6EFFE2A}"/>
              </a:ext>
            </a:extLst>
          </p:cNvPr>
          <p:cNvSpPr txBox="1"/>
          <p:nvPr/>
        </p:nvSpPr>
        <p:spPr>
          <a:xfrm rot="2467414">
            <a:off x="6537106" y="6511012"/>
            <a:ext cx="1324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25-29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9C84CF-FBC1-BD2A-80BD-4951841457DD}"/>
              </a:ext>
            </a:extLst>
          </p:cNvPr>
          <p:cNvSpPr txBox="1"/>
          <p:nvPr/>
        </p:nvSpPr>
        <p:spPr>
          <a:xfrm rot="2467414">
            <a:off x="7176759" y="6522677"/>
            <a:ext cx="1324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30-34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DE91C3-B025-5F6E-37DA-EB5313568AF5}"/>
              </a:ext>
            </a:extLst>
          </p:cNvPr>
          <p:cNvSpPr txBox="1"/>
          <p:nvPr/>
        </p:nvSpPr>
        <p:spPr>
          <a:xfrm rot="2467414">
            <a:off x="7798947" y="6522677"/>
            <a:ext cx="1324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35-39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D72600-D246-D57C-CF36-DB835FCFD23C}"/>
              </a:ext>
            </a:extLst>
          </p:cNvPr>
          <p:cNvSpPr txBox="1"/>
          <p:nvPr/>
        </p:nvSpPr>
        <p:spPr>
          <a:xfrm rot="2467414">
            <a:off x="8372807" y="6522676"/>
            <a:ext cx="1324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40-44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01BA49-FFF9-A1DF-8270-5DB31226EC19}"/>
              </a:ext>
            </a:extLst>
          </p:cNvPr>
          <p:cNvSpPr txBox="1"/>
          <p:nvPr/>
        </p:nvSpPr>
        <p:spPr>
          <a:xfrm rot="2467414">
            <a:off x="8909903" y="6511013"/>
            <a:ext cx="1324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45-49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38F7A8-ED6A-4069-E6D1-C02BB3C9F6F3}"/>
              </a:ext>
            </a:extLst>
          </p:cNvPr>
          <p:cNvSpPr txBox="1"/>
          <p:nvPr/>
        </p:nvSpPr>
        <p:spPr>
          <a:xfrm rot="2467414">
            <a:off x="9591086" y="6511012"/>
            <a:ext cx="1324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50-54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69163" y="2743201"/>
            <a:ext cx="6009645" cy="37301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577305" y="816656"/>
            <a:ext cx="5713231" cy="23775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Used for </a:t>
            </a:r>
            <a:r>
              <a:rPr lang="en-US" b="1" dirty="0"/>
              <a:t>one </a:t>
            </a:r>
            <a:r>
              <a:rPr lang="en-US" b="1" spc="-55" dirty="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rPr>
              <a:t>quantitative</a:t>
            </a:r>
            <a:r>
              <a:rPr lang="en-US" b="1" dirty="0"/>
              <a:t> variable</a:t>
            </a:r>
            <a:endParaRPr lang="en-US" dirty="0"/>
          </a:p>
          <a:p>
            <a:r>
              <a:rPr dirty="0"/>
              <a:t>Also useful for highlighting </a:t>
            </a:r>
            <a:r>
              <a:rPr b="1" dirty="0"/>
              <a:t>distribution</a:t>
            </a:r>
          </a:p>
          <a:p>
            <a:r>
              <a:rPr dirty="0"/>
              <a:t>Calls out key values: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median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1st &amp; 3rd quartiles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“fences”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outliers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913175" y="4924044"/>
            <a:ext cx="60642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400" spc="-10" dirty="0">
                <a:solidFill>
                  <a:srgbClr val="003470"/>
                </a:solidFill>
                <a:latin typeface="Arial"/>
                <a:cs typeface="Arial"/>
              </a:rPr>
              <a:t>median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9244417" y="3901921"/>
            <a:ext cx="2109470" cy="1013460"/>
            <a:chOff x="5246855" y="3901921"/>
            <a:chExt cx="2109470" cy="1013460"/>
          </a:xfrm>
        </p:grpSpPr>
        <p:sp>
          <p:nvSpPr>
            <p:cNvPr id="7" name="object 7"/>
            <p:cNvSpPr/>
            <p:nvPr/>
          </p:nvSpPr>
          <p:spPr>
            <a:xfrm>
              <a:off x="5248443" y="4569020"/>
              <a:ext cx="353060" cy="344805"/>
            </a:xfrm>
            <a:custGeom>
              <a:avLst/>
              <a:gdLst/>
              <a:ahLst/>
              <a:cxnLst/>
              <a:rect l="l" t="t" r="r" b="b"/>
              <a:pathLst>
                <a:path w="353060" h="344804">
                  <a:moveTo>
                    <a:pt x="352808" y="0"/>
                  </a:moveTo>
                  <a:lnTo>
                    <a:pt x="188487" y="6142"/>
                  </a:lnTo>
                  <a:lnTo>
                    <a:pt x="206169" y="60261"/>
                  </a:lnTo>
                  <a:lnTo>
                    <a:pt x="166141" y="91064"/>
                  </a:lnTo>
                  <a:lnTo>
                    <a:pt x="129320" y="125225"/>
                  </a:lnTo>
                  <a:lnTo>
                    <a:pt x="95896" y="162486"/>
                  </a:lnTo>
                  <a:lnTo>
                    <a:pt x="66061" y="202592"/>
                  </a:lnTo>
                  <a:lnTo>
                    <a:pt x="40006" y="245284"/>
                  </a:lnTo>
                  <a:lnTo>
                    <a:pt x="17922" y="290306"/>
                  </a:lnTo>
                  <a:lnTo>
                    <a:pt x="0" y="337400"/>
                  </a:lnTo>
                  <a:lnTo>
                    <a:pt x="22410" y="344628"/>
                  </a:lnTo>
                  <a:lnTo>
                    <a:pt x="39151" y="300536"/>
                  </a:lnTo>
                  <a:lnTo>
                    <a:pt x="59709" y="258330"/>
                  </a:lnTo>
                  <a:lnTo>
                    <a:pt x="83915" y="218242"/>
                  </a:lnTo>
                  <a:lnTo>
                    <a:pt x="111599" y="180503"/>
                  </a:lnTo>
                  <a:lnTo>
                    <a:pt x="142592" y="145344"/>
                  </a:lnTo>
                  <a:lnTo>
                    <a:pt x="176724" y="112997"/>
                  </a:lnTo>
                  <a:lnTo>
                    <a:pt x="213824" y="83694"/>
                  </a:lnTo>
                  <a:lnTo>
                    <a:pt x="231498" y="137787"/>
                  </a:lnTo>
                  <a:lnTo>
                    <a:pt x="352808" y="0"/>
                  </a:lnTo>
                  <a:close/>
                </a:path>
              </a:pathLst>
            </a:custGeom>
            <a:solidFill>
              <a:srgbClr val="0034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248443" y="4569020"/>
              <a:ext cx="353060" cy="344805"/>
            </a:xfrm>
            <a:custGeom>
              <a:avLst/>
              <a:gdLst/>
              <a:ahLst/>
              <a:cxnLst/>
              <a:rect l="l" t="t" r="r" b="b"/>
              <a:pathLst>
                <a:path w="353060" h="344804">
                  <a:moveTo>
                    <a:pt x="0" y="337401"/>
                  </a:moveTo>
                  <a:lnTo>
                    <a:pt x="17922" y="290306"/>
                  </a:lnTo>
                  <a:lnTo>
                    <a:pt x="40006" y="245284"/>
                  </a:lnTo>
                  <a:lnTo>
                    <a:pt x="66061" y="202592"/>
                  </a:lnTo>
                  <a:lnTo>
                    <a:pt x="95896" y="162486"/>
                  </a:lnTo>
                  <a:lnTo>
                    <a:pt x="129320" y="125225"/>
                  </a:lnTo>
                  <a:lnTo>
                    <a:pt x="166141" y="91064"/>
                  </a:lnTo>
                  <a:lnTo>
                    <a:pt x="206168" y="60261"/>
                  </a:lnTo>
                  <a:lnTo>
                    <a:pt x="188487" y="6143"/>
                  </a:lnTo>
                  <a:lnTo>
                    <a:pt x="352808" y="0"/>
                  </a:lnTo>
                  <a:lnTo>
                    <a:pt x="231498" y="137788"/>
                  </a:lnTo>
                  <a:lnTo>
                    <a:pt x="213824" y="83694"/>
                  </a:lnTo>
                  <a:lnTo>
                    <a:pt x="176724" y="112998"/>
                  </a:lnTo>
                  <a:lnTo>
                    <a:pt x="142592" y="145344"/>
                  </a:lnTo>
                  <a:lnTo>
                    <a:pt x="111600" y="180503"/>
                  </a:lnTo>
                  <a:lnTo>
                    <a:pt x="83915" y="218242"/>
                  </a:lnTo>
                  <a:lnTo>
                    <a:pt x="59709" y="258330"/>
                  </a:lnTo>
                  <a:lnTo>
                    <a:pt x="39150" y="300536"/>
                  </a:lnTo>
                  <a:lnTo>
                    <a:pt x="22410" y="344628"/>
                  </a:lnTo>
                  <a:lnTo>
                    <a:pt x="0" y="337401"/>
                  </a:lnTo>
                  <a:close/>
                </a:path>
              </a:pathLst>
            </a:custGeom>
            <a:ln w="3175">
              <a:solidFill>
                <a:srgbClr val="00347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012555" y="3903510"/>
              <a:ext cx="342265" cy="458470"/>
            </a:xfrm>
            <a:custGeom>
              <a:avLst/>
              <a:gdLst/>
              <a:ahLst/>
              <a:cxnLst/>
              <a:rect l="l" t="t" r="r" b="b"/>
              <a:pathLst>
                <a:path w="342265" h="458470">
                  <a:moveTo>
                    <a:pt x="318296" y="0"/>
                  </a:moveTo>
                  <a:lnTo>
                    <a:pt x="312016" y="52507"/>
                  </a:lnTo>
                  <a:lnTo>
                    <a:pt x="300528" y="103740"/>
                  </a:lnTo>
                  <a:lnTo>
                    <a:pt x="284015" y="153340"/>
                  </a:lnTo>
                  <a:lnTo>
                    <a:pt x="262658" y="200951"/>
                  </a:lnTo>
                  <a:lnTo>
                    <a:pt x="236641" y="246214"/>
                  </a:lnTo>
                  <a:lnTo>
                    <a:pt x="206145" y="288773"/>
                  </a:lnTo>
                  <a:lnTo>
                    <a:pt x="171353" y="328270"/>
                  </a:lnTo>
                  <a:lnTo>
                    <a:pt x="132447" y="364347"/>
                  </a:lnTo>
                  <a:lnTo>
                    <a:pt x="110840" y="311702"/>
                  </a:lnTo>
                  <a:lnTo>
                    <a:pt x="0" y="458045"/>
                  </a:lnTo>
                  <a:lnTo>
                    <a:pt x="163423" y="439823"/>
                  </a:lnTo>
                  <a:lnTo>
                    <a:pt x="141805" y="387154"/>
                  </a:lnTo>
                  <a:lnTo>
                    <a:pt x="179227" y="353715"/>
                  </a:lnTo>
                  <a:lnTo>
                    <a:pt x="213182" y="317280"/>
                  </a:lnTo>
                  <a:lnTo>
                    <a:pt x="243527" y="278125"/>
                  </a:lnTo>
                  <a:lnTo>
                    <a:pt x="270119" y="236525"/>
                  </a:lnTo>
                  <a:lnTo>
                    <a:pt x="292816" y="192756"/>
                  </a:lnTo>
                  <a:lnTo>
                    <a:pt x="311475" y="147091"/>
                  </a:lnTo>
                  <a:lnTo>
                    <a:pt x="325953" y="99807"/>
                  </a:lnTo>
                  <a:lnTo>
                    <a:pt x="336107" y="51179"/>
                  </a:lnTo>
                  <a:lnTo>
                    <a:pt x="341796" y="1482"/>
                  </a:lnTo>
                  <a:lnTo>
                    <a:pt x="318296" y="0"/>
                  </a:lnTo>
                  <a:close/>
                </a:path>
              </a:pathLst>
            </a:custGeom>
            <a:solidFill>
              <a:srgbClr val="0034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012554" y="3903509"/>
              <a:ext cx="342265" cy="458470"/>
            </a:xfrm>
            <a:custGeom>
              <a:avLst/>
              <a:gdLst/>
              <a:ahLst/>
              <a:cxnLst/>
              <a:rect l="l" t="t" r="r" b="b"/>
              <a:pathLst>
                <a:path w="342265" h="458470">
                  <a:moveTo>
                    <a:pt x="341795" y="1482"/>
                  </a:moveTo>
                  <a:lnTo>
                    <a:pt x="336107" y="51179"/>
                  </a:lnTo>
                  <a:lnTo>
                    <a:pt x="325953" y="99808"/>
                  </a:lnTo>
                  <a:lnTo>
                    <a:pt x="311475" y="147092"/>
                  </a:lnTo>
                  <a:lnTo>
                    <a:pt x="292816" y="192756"/>
                  </a:lnTo>
                  <a:lnTo>
                    <a:pt x="270120" y="236526"/>
                  </a:lnTo>
                  <a:lnTo>
                    <a:pt x="243527" y="278126"/>
                  </a:lnTo>
                  <a:lnTo>
                    <a:pt x="213183" y="317281"/>
                  </a:lnTo>
                  <a:lnTo>
                    <a:pt x="179228" y="353715"/>
                  </a:lnTo>
                  <a:lnTo>
                    <a:pt x="141805" y="387154"/>
                  </a:lnTo>
                  <a:lnTo>
                    <a:pt x="163423" y="439824"/>
                  </a:lnTo>
                  <a:lnTo>
                    <a:pt x="0" y="458046"/>
                  </a:lnTo>
                  <a:lnTo>
                    <a:pt x="110839" y="311702"/>
                  </a:lnTo>
                  <a:lnTo>
                    <a:pt x="132446" y="364348"/>
                  </a:lnTo>
                  <a:lnTo>
                    <a:pt x="171352" y="328270"/>
                  </a:lnTo>
                  <a:lnTo>
                    <a:pt x="206144" y="288774"/>
                  </a:lnTo>
                  <a:lnTo>
                    <a:pt x="236640" y="246215"/>
                  </a:lnTo>
                  <a:lnTo>
                    <a:pt x="262658" y="200952"/>
                  </a:lnTo>
                  <a:lnTo>
                    <a:pt x="284014" y="153341"/>
                  </a:lnTo>
                  <a:lnTo>
                    <a:pt x="300528" y="103741"/>
                  </a:lnTo>
                  <a:lnTo>
                    <a:pt x="312015" y="52508"/>
                  </a:lnTo>
                  <a:lnTo>
                    <a:pt x="318295" y="0"/>
                  </a:lnTo>
                  <a:lnTo>
                    <a:pt x="341795" y="1482"/>
                  </a:lnTo>
                  <a:close/>
                </a:path>
              </a:pathLst>
            </a:custGeom>
            <a:ln w="3175">
              <a:solidFill>
                <a:srgbClr val="00347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1061210" y="3320797"/>
            <a:ext cx="658495" cy="5023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 marR="30480" indent="163195">
              <a:lnSpc>
                <a:spcPct val="118600"/>
              </a:lnSpc>
              <a:spcBef>
                <a:spcPts val="100"/>
              </a:spcBef>
            </a:pPr>
            <a:r>
              <a:rPr sz="2100" spc="-37" baseline="-15873" dirty="0">
                <a:solidFill>
                  <a:srgbClr val="003470"/>
                </a:solidFill>
                <a:latin typeface="Arial"/>
                <a:cs typeface="Arial"/>
              </a:rPr>
              <a:t>3</a:t>
            </a:r>
            <a:r>
              <a:rPr sz="900" spc="-25" dirty="0">
                <a:solidFill>
                  <a:srgbClr val="003470"/>
                </a:solidFill>
                <a:latin typeface="Arial"/>
                <a:cs typeface="Arial"/>
              </a:rPr>
              <a:t>rd </a:t>
            </a:r>
            <a:r>
              <a:rPr sz="1400" spc="-10" dirty="0">
                <a:solidFill>
                  <a:srgbClr val="003470"/>
                </a:solidFill>
                <a:latin typeface="Arial"/>
                <a:cs typeface="Arial"/>
              </a:rPr>
              <a:t>quartile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913698" y="5116068"/>
            <a:ext cx="658495" cy="5061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 marR="30480" indent="170180">
              <a:lnSpc>
                <a:spcPct val="120000"/>
              </a:lnSpc>
              <a:spcBef>
                <a:spcPts val="100"/>
              </a:spcBef>
            </a:pPr>
            <a:r>
              <a:rPr sz="2100" spc="-37" baseline="-15873" dirty="0">
                <a:solidFill>
                  <a:srgbClr val="003470"/>
                </a:solidFill>
                <a:latin typeface="Arial"/>
                <a:cs typeface="Arial"/>
              </a:rPr>
              <a:t>1</a:t>
            </a:r>
            <a:r>
              <a:rPr sz="900" spc="-25" dirty="0">
                <a:solidFill>
                  <a:srgbClr val="003470"/>
                </a:solidFill>
                <a:latin typeface="Arial"/>
                <a:cs typeface="Arial"/>
              </a:rPr>
              <a:t>st </a:t>
            </a:r>
            <a:r>
              <a:rPr sz="1400" spc="-10" dirty="0">
                <a:solidFill>
                  <a:srgbClr val="003470"/>
                </a:solidFill>
                <a:latin typeface="Arial"/>
                <a:cs typeface="Arial"/>
              </a:rPr>
              <a:t>quartile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10155474" y="3175998"/>
            <a:ext cx="1116330" cy="2026920"/>
            <a:chOff x="6157912" y="3175998"/>
            <a:chExt cx="1116330" cy="2026920"/>
          </a:xfrm>
        </p:grpSpPr>
        <p:sp>
          <p:nvSpPr>
            <p:cNvPr id="14" name="object 14"/>
            <p:cNvSpPr/>
            <p:nvPr/>
          </p:nvSpPr>
          <p:spPr>
            <a:xfrm>
              <a:off x="7044811" y="4673992"/>
              <a:ext cx="227329" cy="527050"/>
            </a:xfrm>
            <a:custGeom>
              <a:avLst/>
              <a:gdLst/>
              <a:ahLst/>
              <a:cxnLst/>
              <a:rect l="l" t="t" r="r" b="b"/>
              <a:pathLst>
                <a:path w="227329" h="527050">
                  <a:moveTo>
                    <a:pt x="0" y="0"/>
                  </a:moveTo>
                  <a:lnTo>
                    <a:pt x="71233" y="169198"/>
                  </a:lnTo>
                  <a:lnTo>
                    <a:pt x="105180" y="123525"/>
                  </a:lnTo>
                  <a:lnTo>
                    <a:pt x="133962" y="168099"/>
                  </a:lnTo>
                  <a:lnTo>
                    <a:pt x="157914" y="214969"/>
                  </a:lnTo>
                  <a:lnTo>
                    <a:pt x="176945" y="263745"/>
                  </a:lnTo>
                  <a:lnTo>
                    <a:pt x="190968" y="314035"/>
                  </a:lnTo>
                  <a:lnTo>
                    <a:pt x="199895" y="365446"/>
                  </a:lnTo>
                  <a:lnTo>
                    <a:pt x="203637" y="417589"/>
                  </a:lnTo>
                  <a:lnTo>
                    <a:pt x="202106" y="470072"/>
                  </a:lnTo>
                  <a:lnTo>
                    <a:pt x="195214" y="522503"/>
                  </a:lnTo>
                  <a:lnTo>
                    <a:pt x="218352" y="526876"/>
                  </a:lnTo>
                  <a:lnTo>
                    <a:pt x="225123" y="477314"/>
                  </a:lnTo>
                  <a:lnTo>
                    <a:pt x="227302" y="427684"/>
                  </a:lnTo>
                  <a:lnTo>
                    <a:pt x="224960" y="378288"/>
                  </a:lnTo>
                  <a:lnTo>
                    <a:pt x="218166" y="329429"/>
                  </a:lnTo>
                  <a:lnTo>
                    <a:pt x="206991" y="281408"/>
                  </a:lnTo>
                  <a:lnTo>
                    <a:pt x="191505" y="234526"/>
                  </a:lnTo>
                  <a:lnTo>
                    <a:pt x="171779" y="189086"/>
                  </a:lnTo>
                  <a:lnTo>
                    <a:pt x="147883" y="145390"/>
                  </a:lnTo>
                  <a:lnTo>
                    <a:pt x="119886" y="103739"/>
                  </a:lnTo>
                  <a:lnTo>
                    <a:pt x="153850" y="58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34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7044812" y="4673992"/>
              <a:ext cx="227329" cy="527050"/>
            </a:xfrm>
            <a:custGeom>
              <a:avLst/>
              <a:gdLst/>
              <a:ahLst/>
              <a:cxnLst/>
              <a:rect l="l" t="t" r="r" b="b"/>
              <a:pathLst>
                <a:path w="227329" h="527050">
                  <a:moveTo>
                    <a:pt x="218351" y="526875"/>
                  </a:moveTo>
                  <a:lnTo>
                    <a:pt x="225122" y="477313"/>
                  </a:lnTo>
                  <a:lnTo>
                    <a:pt x="227301" y="427684"/>
                  </a:lnTo>
                  <a:lnTo>
                    <a:pt x="224959" y="378288"/>
                  </a:lnTo>
                  <a:lnTo>
                    <a:pt x="218165" y="329429"/>
                  </a:lnTo>
                  <a:lnTo>
                    <a:pt x="206990" y="281408"/>
                  </a:lnTo>
                  <a:lnTo>
                    <a:pt x="191505" y="234526"/>
                  </a:lnTo>
                  <a:lnTo>
                    <a:pt x="171779" y="189086"/>
                  </a:lnTo>
                  <a:lnTo>
                    <a:pt x="147882" y="145390"/>
                  </a:lnTo>
                  <a:lnTo>
                    <a:pt x="119885" y="103739"/>
                  </a:lnTo>
                  <a:lnTo>
                    <a:pt x="153849" y="58046"/>
                  </a:lnTo>
                  <a:lnTo>
                    <a:pt x="0" y="0"/>
                  </a:lnTo>
                  <a:lnTo>
                    <a:pt x="71231" y="169197"/>
                  </a:lnTo>
                  <a:lnTo>
                    <a:pt x="105179" y="123525"/>
                  </a:lnTo>
                  <a:lnTo>
                    <a:pt x="133962" y="168099"/>
                  </a:lnTo>
                  <a:lnTo>
                    <a:pt x="157913" y="214969"/>
                  </a:lnTo>
                  <a:lnTo>
                    <a:pt x="176945" y="263745"/>
                  </a:lnTo>
                  <a:lnTo>
                    <a:pt x="190968" y="314034"/>
                  </a:lnTo>
                  <a:lnTo>
                    <a:pt x="199895" y="365446"/>
                  </a:lnTo>
                  <a:lnTo>
                    <a:pt x="203637" y="417589"/>
                  </a:lnTo>
                  <a:lnTo>
                    <a:pt x="202106" y="470072"/>
                  </a:lnTo>
                  <a:lnTo>
                    <a:pt x="195214" y="522503"/>
                  </a:lnTo>
                  <a:lnTo>
                    <a:pt x="218351" y="526875"/>
                  </a:lnTo>
                  <a:close/>
                </a:path>
              </a:pathLst>
            </a:custGeom>
            <a:ln w="3175">
              <a:solidFill>
                <a:srgbClr val="00347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6172200" y="3190285"/>
              <a:ext cx="90805" cy="848360"/>
            </a:xfrm>
            <a:custGeom>
              <a:avLst/>
              <a:gdLst/>
              <a:ahLst/>
              <a:cxnLst/>
              <a:rect l="l" t="t" r="r" b="b"/>
              <a:pathLst>
                <a:path w="90804" h="848360">
                  <a:moveTo>
                    <a:pt x="90801" y="848314"/>
                  </a:moveTo>
                  <a:lnTo>
                    <a:pt x="55457" y="847719"/>
                  </a:lnTo>
                  <a:lnTo>
                    <a:pt x="26594" y="846097"/>
                  </a:lnTo>
                  <a:lnTo>
                    <a:pt x="7135" y="843692"/>
                  </a:lnTo>
                  <a:lnTo>
                    <a:pt x="0" y="840747"/>
                  </a:lnTo>
                  <a:lnTo>
                    <a:pt x="0" y="7566"/>
                  </a:lnTo>
                  <a:lnTo>
                    <a:pt x="7135" y="4621"/>
                  </a:lnTo>
                  <a:lnTo>
                    <a:pt x="26594" y="2216"/>
                  </a:lnTo>
                  <a:lnTo>
                    <a:pt x="55457" y="594"/>
                  </a:lnTo>
                  <a:lnTo>
                    <a:pt x="90801" y="0"/>
                  </a:lnTo>
                </a:path>
              </a:pathLst>
            </a:custGeom>
            <a:ln w="28575">
              <a:solidFill>
                <a:srgbClr val="00347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9410837" y="3384803"/>
            <a:ext cx="705485" cy="443230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 indent="64135">
              <a:lnSpc>
                <a:spcPts val="1610"/>
              </a:lnSpc>
              <a:spcBef>
                <a:spcPts val="210"/>
              </a:spcBef>
            </a:pPr>
            <a:r>
              <a:rPr sz="1400" spc="-10" dirty="0">
                <a:solidFill>
                  <a:srgbClr val="003470"/>
                </a:solidFill>
                <a:latin typeface="Arial"/>
                <a:cs typeface="Arial"/>
              </a:rPr>
              <a:t>“fence” (1.5IQR)</a:t>
            </a:r>
            <a:endParaRPr sz="1400">
              <a:latin typeface="Arial"/>
              <a:cs typeface="Arial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711461" y="4030979"/>
            <a:ext cx="508634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400" spc="-10" dirty="0">
                <a:solidFill>
                  <a:srgbClr val="003470"/>
                </a:solidFill>
                <a:latin typeface="Arial"/>
                <a:cs typeface="Arial"/>
              </a:rPr>
              <a:t>outlier</a:t>
            </a:r>
            <a:endParaRPr sz="1400">
              <a:latin typeface="Arial"/>
              <a:cs typeface="Arial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8244789" y="4240316"/>
            <a:ext cx="288290" cy="430530"/>
            <a:chOff x="4247227" y="4240316"/>
            <a:chExt cx="288290" cy="430530"/>
          </a:xfrm>
        </p:grpSpPr>
        <p:sp>
          <p:nvSpPr>
            <p:cNvPr id="20" name="object 20"/>
            <p:cNvSpPr/>
            <p:nvPr/>
          </p:nvSpPr>
          <p:spPr>
            <a:xfrm>
              <a:off x="4248814" y="4241904"/>
              <a:ext cx="285115" cy="427355"/>
            </a:xfrm>
            <a:custGeom>
              <a:avLst/>
              <a:gdLst/>
              <a:ahLst/>
              <a:cxnLst/>
              <a:rect l="l" t="t" r="r" b="b"/>
              <a:pathLst>
                <a:path w="285114" h="427354">
                  <a:moveTo>
                    <a:pt x="12713" y="0"/>
                  </a:moveTo>
                  <a:lnTo>
                    <a:pt x="0" y="19819"/>
                  </a:lnTo>
                  <a:lnTo>
                    <a:pt x="38350" y="47271"/>
                  </a:lnTo>
                  <a:lnTo>
                    <a:pt x="73901" y="77932"/>
                  </a:lnTo>
                  <a:lnTo>
                    <a:pt x="106473" y="111579"/>
                  </a:lnTo>
                  <a:lnTo>
                    <a:pt x="135885" y="147988"/>
                  </a:lnTo>
                  <a:lnTo>
                    <a:pt x="161956" y="186937"/>
                  </a:lnTo>
                  <a:lnTo>
                    <a:pt x="184507" y="228201"/>
                  </a:lnTo>
                  <a:lnTo>
                    <a:pt x="203357" y="271557"/>
                  </a:lnTo>
                  <a:lnTo>
                    <a:pt x="146544" y="274821"/>
                  </a:lnTo>
                  <a:lnTo>
                    <a:pt x="248757" y="427314"/>
                  </a:lnTo>
                  <a:lnTo>
                    <a:pt x="284808" y="266879"/>
                  </a:lnTo>
                  <a:lnTo>
                    <a:pt x="227968" y="270144"/>
                  </a:lnTo>
                  <a:lnTo>
                    <a:pt x="208416" y="223574"/>
                  </a:lnTo>
                  <a:lnTo>
                    <a:pt x="184799" y="179245"/>
                  </a:lnTo>
                  <a:lnTo>
                    <a:pt x="157316" y="137410"/>
                  </a:lnTo>
                  <a:lnTo>
                    <a:pt x="126166" y="98317"/>
                  </a:lnTo>
                  <a:lnTo>
                    <a:pt x="91549" y="62217"/>
                  </a:lnTo>
                  <a:lnTo>
                    <a:pt x="53665" y="29361"/>
                  </a:lnTo>
                  <a:lnTo>
                    <a:pt x="12713" y="0"/>
                  </a:lnTo>
                  <a:close/>
                </a:path>
              </a:pathLst>
            </a:custGeom>
            <a:solidFill>
              <a:srgbClr val="00347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248815" y="4241903"/>
              <a:ext cx="285115" cy="427355"/>
            </a:xfrm>
            <a:custGeom>
              <a:avLst/>
              <a:gdLst/>
              <a:ahLst/>
              <a:cxnLst/>
              <a:rect l="l" t="t" r="r" b="b"/>
              <a:pathLst>
                <a:path w="285114" h="427354">
                  <a:moveTo>
                    <a:pt x="12713" y="0"/>
                  </a:moveTo>
                  <a:lnTo>
                    <a:pt x="53665" y="29361"/>
                  </a:lnTo>
                  <a:lnTo>
                    <a:pt x="91549" y="62217"/>
                  </a:lnTo>
                  <a:lnTo>
                    <a:pt x="126165" y="98317"/>
                  </a:lnTo>
                  <a:lnTo>
                    <a:pt x="157315" y="137410"/>
                  </a:lnTo>
                  <a:lnTo>
                    <a:pt x="184798" y="179245"/>
                  </a:lnTo>
                  <a:lnTo>
                    <a:pt x="208416" y="223573"/>
                  </a:lnTo>
                  <a:lnTo>
                    <a:pt x="227968" y="270143"/>
                  </a:lnTo>
                  <a:lnTo>
                    <a:pt x="284807" y="266879"/>
                  </a:lnTo>
                  <a:lnTo>
                    <a:pt x="248756" y="427314"/>
                  </a:lnTo>
                  <a:lnTo>
                    <a:pt x="146542" y="274820"/>
                  </a:lnTo>
                  <a:lnTo>
                    <a:pt x="203356" y="271557"/>
                  </a:lnTo>
                  <a:lnTo>
                    <a:pt x="184506" y="228200"/>
                  </a:lnTo>
                  <a:lnTo>
                    <a:pt x="161955" y="186936"/>
                  </a:lnTo>
                  <a:lnTo>
                    <a:pt x="135884" y="147988"/>
                  </a:lnTo>
                  <a:lnTo>
                    <a:pt x="106472" y="111579"/>
                  </a:lnTo>
                  <a:lnTo>
                    <a:pt x="73901" y="77932"/>
                  </a:lnTo>
                  <a:lnTo>
                    <a:pt x="38350" y="47271"/>
                  </a:lnTo>
                  <a:lnTo>
                    <a:pt x="0" y="19819"/>
                  </a:lnTo>
                  <a:lnTo>
                    <a:pt x="12713" y="0"/>
                  </a:lnTo>
                  <a:close/>
                </a:path>
              </a:pathLst>
            </a:custGeom>
            <a:ln w="3175">
              <a:solidFill>
                <a:srgbClr val="00347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48E23F52-B810-E407-5045-73E479A087A0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100" dirty="0"/>
              <a:t>Boxplot</a:t>
            </a:r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DE47DB4-46CD-9DBC-16FD-78245D2BA836}"/>
              </a:ext>
            </a:extLst>
          </p:cNvPr>
          <p:cNvSpPr/>
          <p:nvPr/>
        </p:nvSpPr>
        <p:spPr>
          <a:xfrm>
            <a:off x="8531491" y="4669258"/>
            <a:ext cx="108417" cy="102034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574953" y="713584"/>
            <a:ext cx="6097905" cy="1515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dirty="0"/>
              <a:t>Use “jitter” to show actual values</a:t>
            </a:r>
          </a:p>
          <a:p>
            <a:r>
              <a:rPr dirty="0"/>
              <a:t>Reference lines can help provide context</a:t>
            </a:r>
          </a:p>
          <a:p>
            <a:r>
              <a:rPr dirty="0"/>
              <a:t>Can use annotations to show statistical significance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161694" y="2239109"/>
            <a:ext cx="6009645" cy="37301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1EFD89D-79BA-00D2-C6CE-C81634B44D9B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90" dirty="0"/>
              <a:t>Boxplot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496016" y="678414"/>
            <a:ext cx="8613921" cy="1515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Used to show </a:t>
            </a:r>
            <a:r>
              <a:rPr lang="en-US" b="1" dirty="0"/>
              <a:t>one quantitative variable X one quantitative variable</a:t>
            </a:r>
          </a:p>
          <a:p>
            <a:r>
              <a:rPr lang="en-US" dirty="0"/>
              <a:t>Shows</a:t>
            </a:r>
            <a:r>
              <a:rPr dirty="0"/>
              <a:t> the </a:t>
            </a:r>
            <a:r>
              <a:rPr b="1" dirty="0"/>
              <a:t>relationship</a:t>
            </a:r>
            <a:r>
              <a:rPr dirty="0"/>
              <a:t> between </a:t>
            </a:r>
            <a:r>
              <a:rPr lang="en-US" dirty="0"/>
              <a:t>the two variables</a:t>
            </a:r>
            <a:endParaRPr dirty="0"/>
          </a:p>
          <a:p>
            <a:r>
              <a:rPr dirty="0"/>
              <a:t>Each point in the plot represents an observation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5C1FF6C-DABC-EB5E-7783-1462AFA5A5C1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95" dirty="0"/>
              <a:t>Scatterplot</a:t>
            </a:r>
            <a:endParaRPr lang="en-US" dirty="0"/>
          </a:p>
        </p:txBody>
      </p:sp>
      <p:pic>
        <p:nvPicPr>
          <p:cNvPr id="9" name="Picture 8" descr="A graph showing a number of weight&#10;&#10;Description automatically generated">
            <a:extLst>
              <a:ext uri="{FF2B5EF4-FFF2-40B4-BE49-F238E27FC236}">
                <a16:creationId xmlns:a16="http://schemas.microsoft.com/office/drawing/2014/main" id="{676E692A-136D-AF04-718D-2A26ED88E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750" y="2444750"/>
            <a:ext cx="7772400" cy="41307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496016" y="678414"/>
            <a:ext cx="8613921" cy="1515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Can use color or symbol to show </a:t>
            </a:r>
            <a:r>
              <a:rPr lang="en-US" b="1" dirty="0"/>
              <a:t>one quantitative variable X one quantitative variable X one categorical variable</a:t>
            </a:r>
          </a:p>
          <a:p>
            <a:r>
              <a:rPr lang="en-US" dirty="0"/>
              <a:t>This highlights groups </a:t>
            </a:r>
          </a:p>
          <a:p>
            <a:r>
              <a:rPr dirty="0"/>
              <a:t>Sometimes useful to show a trend line (regression)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87816" y="2860431"/>
            <a:ext cx="5940569" cy="37301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5C1FF6C-DABC-EB5E-7783-1462AFA5A5C1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95" dirty="0"/>
              <a:t>Scatterplot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862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3554632" y="713584"/>
            <a:ext cx="6962140" cy="149015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defPPr>
              <a:defRPr lang="en-US"/>
            </a:defPPr>
            <a:lvl1pPr marL="354965" indent="-342265">
              <a:spcBef>
                <a:spcPts val="100"/>
              </a:spcBef>
              <a:buChar char="•"/>
              <a:tabLst>
                <a:tab pos="354965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</a:lstStyle>
          <a:p>
            <a:r>
              <a:rPr lang="en-US" dirty="0"/>
              <a:t>Can use to show </a:t>
            </a:r>
            <a:r>
              <a:rPr lang="en-US" b="1" dirty="0"/>
              <a:t>many combinations of one quantitative variable X one quantitative variable </a:t>
            </a:r>
          </a:p>
          <a:p>
            <a:r>
              <a:rPr lang="en-US" dirty="0"/>
              <a:t>Combines </a:t>
            </a:r>
            <a:r>
              <a:rPr dirty="0"/>
              <a:t>multiple scatterplots into a matrix to show </a:t>
            </a:r>
            <a:r>
              <a:rPr b="1" dirty="0"/>
              <a:t>additional relationships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05436" y="2414292"/>
            <a:ext cx="6009645" cy="37301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1F07A36-2CEC-74E3-9A5D-2CBB94B92F3B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pc="-100" dirty="0"/>
              <a:t>Scatterplot</a:t>
            </a:r>
            <a:r>
              <a:rPr lang="en-US" spc="-150" dirty="0"/>
              <a:t> </a:t>
            </a:r>
            <a:r>
              <a:rPr lang="en-US" spc="-100" dirty="0"/>
              <a:t>matrix</a:t>
            </a:r>
            <a:r>
              <a:rPr lang="en-US" spc="-150" dirty="0"/>
              <a:t> </a:t>
            </a:r>
            <a:r>
              <a:rPr lang="en-US" spc="-70" dirty="0"/>
              <a:t>(SPLOM)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799</TotalTime>
  <Words>522</Words>
  <Application>Microsoft Macintosh PowerPoint</Application>
  <PresentationFormat>Widescreen</PresentationFormat>
  <Paragraphs>89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Corbel</vt:lpstr>
      <vt:lpstr>Wingdings 2</vt:lpstr>
      <vt:lpstr>Frame</vt:lpstr>
      <vt:lpstr>Communicating with Data – Basic Charts</vt:lpstr>
      <vt:lpstr>Plan for 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Ab Mosca</cp:lastModifiedBy>
  <cp:revision>24</cp:revision>
  <dcterms:created xsi:type="dcterms:W3CDTF">2023-08-03T18:49:17Z</dcterms:created>
  <dcterms:modified xsi:type="dcterms:W3CDTF">2024-08-22T18:21:11Z</dcterms:modified>
</cp:coreProperties>
</file>

<file path=docProps/thumbnail.jpeg>
</file>